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225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1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8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2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1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6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7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4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04DC29-E150-4338-82E2-E34445A7935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01D439-8FCF-42C4-866A-C1D50051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rello.com/b/57kp2fr0/zaks-senior-projec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s.com/car-maintenance/what-your-check-engine-light-is-telling-you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amazon.com/dp/B07MBSZH4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Scanner-Bluetooth-Android-Foseal-Diagnostic/dp/B07MB8XH6Q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-raspberry.com/m3-pi-raspberry-pi-obd-ii-touchscreen-car-computer/" TargetMode="External"/><Relationship Id="rId2" Type="http://schemas.openxmlformats.org/officeDocument/2006/relationships/hyperlink" Target="https://www.instructables.com/OBD-Pi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F95B9-4342-4997-A559-5E94189CF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B8F0A-AE40-46FE-BCAD-553E0BE28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Zak Rowland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9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347897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Component Selection – OBD-II interface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0CCC88-AF0D-4166-9051-0E6BD17B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597" y="2142067"/>
            <a:ext cx="3296101" cy="41063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Why ELM327?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Popularity</a:t>
            </a:r>
            <a:endParaRPr lang="en-US" sz="2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Documentation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Low power consumption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D832DA-7B01-45A3-A6AE-935615A14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501372"/>
              </p:ext>
            </p:extLst>
          </p:nvPr>
        </p:nvGraphicFramePr>
        <p:xfrm>
          <a:off x="685801" y="1814286"/>
          <a:ext cx="8051797" cy="486873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84469">
                  <a:extLst>
                    <a:ext uri="{9D8B030D-6E8A-4147-A177-3AD203B41FA5}">
                      <a16:colId xmlns:a16="http://schemas.microsoft.com/office/drawing/2014/main" val="2957500485"/>
                    </a:ext>
                  </a:extLst>
                </a:gridCol>
                <a:gridCol w="2684469">
                  <a:extLst>
                    <a:ext uri="{9D8B030D-6E8A-4147-A177-3AD203B41FA5}">
                      <a16:colId xmlns:a16="http://schemas.microsoft.com/office/drawing/2014/main" val="3858860358"/>
                    </a:ext>
                  </a:extLst>
                </a:gridCol>
                <a:gridCol w="2682859">
                  <a:extLst>
                    <a:ext uri="{9D8B030D-6E8A-4147-A177-3AD203B41FA5}">
                      <a16:colId xmlns:a16="http://schemas.microsoft.com/office/drawing/2014/main" val="603446875"/>
                    </a:ext>
                  </a:extLst>
                </a:gridCol>
              </a:tblGrid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ELM327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STN1110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817337367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Price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$21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670367898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Operating voltage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4.5 – 5.5VDC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 – 3.6VDC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1444060704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Operating current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12mA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63mA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3057663553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Power saver mode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0.15mA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&lt;2mA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459480603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Operating power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60mW at 5V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207.9mW at 3.3V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3799963161"/>
                  </a:ext>
                </a:extLst>
              </a:tr>
              <a:tr h="258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Power saving power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0.75mW at 5V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6.6mW at 3.3V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extLst>
                  <a:ext uri="{0D108BD9-81ED-4DB2-BD59-A6C34878D82A}">
                    <a16:rowId xmlns:a16="http://schemas.microsoft.com/office/drawing/2014/main" val="3575291071"/>
                  </a:ext>
                </a:extLst>
              </a:tr>
              <a:tr h="21526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</a:rPr>
                        <a:t>Features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Power control with standby mode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Serial interface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Automatically searches for correct protocol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Fully configurable with AT commands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Low power CMOS design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Very popular and well documented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/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Fully compatible with the ELM327 (AT) command set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Extended (ST) command set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UART interface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Automatically searches for correct protocol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Large memory buffer (more RAM)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Voltage input for battery monitoring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/>
                </a:tc>
                <a:extLst>
                  <a:ext uri="{0D108BD9-81ED-4DB2-BD59-A6C34878D82A}">
                    <a16:rowId xmlns:a16="http://schemas.microsoft.com/office/drawing/2014/main" val="2039615810"/>
                  </a:ext>
                </a:extLst>
              </a:tr>
              <a:tr h="8848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Cons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 anchor="ctr"/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Expensive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Many buggy fakes/clones if not purchased from manufacturer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/>
                </a:tc>
                <a:tc>
                  <a:txBody>
                    <a:bodyPr/>
                    <a:lstStyle/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Less documentation and examples</a:t>
                      </a:r>
                    </a:p>
                    <a:p>
                      <a:pPr marL="342900" marR="0" lvl="0" indent="-3429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Uses more power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234" marR="37234" marT="19996" marB="19996"/>
                </a:tc>
                <a:extLst>
                  <a:ext uri="{0D108BD9-81ED-4DB2-BD59-A6C34878D82A}">
                    <a16:rowId xmlns:a16="http://schemas.microsoft.com/office/drawing/2014/main" val="5036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38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347897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Component Selection – Bluetooth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0CCC88-AF0D-4166-9051-0E6BD17B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143" y="2065867"/>
            <a:ext cx="4776555" cy="41825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After lots of research, I decided to go with the ESP32. Why?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Used last year, will be easier for me to debug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Bluetooth 4.2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Same price as these Bluetooth modules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4E5729-C82D-4F07-8584-8B95CE838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90194"/>
              </p:ext>
            </p:extLst>
          </p:nvPr>
        </p:nvGraphicFramePr>
        <p:xfrm>
          <a:off x="685800" y="2065866"/>
          <a:ext cx="6208486" cy="418253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47155">
                  <a:extLst>
                    <a:ext uri="{9D8B030D-6E8A-4147-A177-3AD203B41FA5}">
                      <a16:colId xmlns:a16="http://schemas.microsoft.com/office/drawing/2014/main" val="1961759813"/>
                    </a:ext>
                  </a:extLst>
                </a:gridCol>
                <a:gridCol w="1547155">
                  <a:extLst>
                    <a:ext uri="{9D8B030D-6E8A-4147-A177-3AD203B41FA5}">
                      <a16:colId xmlns:a16="http://schemas.microsoft.com/office/drawing/2014/main" val="3790167485"/>
                    </a:ext>
                  </a:extLst>
                </a:gridCol>
                <a:gridCol w="1557088">
                  <a:extLst>
                    <a:ext uri="{9D8B030D-6E8A-4147-A177-3AD203B41FA5}">
                      <a16:colId xmlns:a16="http://schemas.microsoft.com/office/drawing/2014/main" val="561000174"/>
                    </a:ext>
                  </a:extLst>
                </a:gridCol>
                <a:gridCol w="1557088">
                  <a:extLst>
                    <a:ext uri="{9D8B030D-6E8A-4147-A177-3AD203B41FA5}">
                      <a16:colId xmlns:a16="http://schemas.microsoft.com/office/drawing/2014/main" val="560477359"/>
                    </a:ext>
                  </a:extLst>
                </a:gridCol>
              </a:tblGrid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Name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HC-05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HC-06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HM-19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2454472730"/>
                  </a:ext>
                </a:extLst>
              </a:tr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Price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$7.99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$7.39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$9.99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3181399795"/>
                  </a:ext>
                </a:extLst>
              </a:tr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Bluetooth version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5.0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1295104853"/>
                  </a:ext>
                </a:extLst>
              </a:tr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Operating voltage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 – 6VDC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3.3VDC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 – 6VDC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621078242"/>
                  </a:ext>
                </a:extLst>
              </a:tr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Logic voltage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3.3V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3.3V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3.3V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4274187174"/>
                  </a:ext>
                </a:extLst>
              </a:tr>
              <a:tr h="69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</a:rPr>
                        <a:t>Modes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Master/slave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Slave only</a:t>
                      </a:r>
                      <a:endParaRPr lang="en-US" sz="160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Master/slave</a:t>
                      </a:r>
                      <a:endParaRPr lang="en-US" sz="1600" dirty="0"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830" marB="36830" anchor="ctr"/>
                </a:tc>
                <a:extLst>
                  <a:ext uri="{0D108BD9-81ED-4DB2-BD59-A6C34878D82A}">
                    <a16:rowId xmlns:a16="http://schemas.microsoft.com/office/drawing/2014/main" val="228492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87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347897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Schedule – Trello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71811D0-8294-4F0E-B39E-35A28703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2065867"/>
            <a:ext cx="11843657" cy="44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1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Progress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2067"/>
            <a:ext cx="10504713" cy="2121187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 lot of research and part selection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Installed OS on RPi4 and completed basic Python GUI tutorial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Documented pinout of my car’s OBD-II port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Tested touchscreen with RPi4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384BE0-8496-4A6F-A44C-06E6FF8190A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 b="15678"/>
          <a:stretch/>
        </p:blipFill>
        <p:spPr>
          <a:xfrm>
            <a:off x="903521" y="4263254"/>
            <a:ext cx="3349171" cy="2317002"/>
          </a:xfrm>
          <a:prstGeom prst="rect">
            <a:avLst/>
          </a:prstGeom>
        </p:spPr>
      </p:pic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5F574532-EAA8-4EDD-9417-3CE3EF0CAF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34" y="4263254"/>
            <a:ext cx="4202119" cy="231700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17DF765-0272-4AB1-88AA-C4FE6101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95" y="4263254"/>
            <a:ext cx="2496086" cy="23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5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Progress so far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600370" cy="410633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Creating a library of symbols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ELM327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OBD-II port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ESP32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etc.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Creating schematics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OBD-II module – done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Handheld module – in progress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3C130-0923-4B2C-A4A9-63DDA8AC7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30569" y="1863506"/>
            <a:ext cx="3091543" cy="2066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01FF0C-EADE-43BA-A40D-9D12827E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445" y="4075004"/>
            <a:ext cx="2576380" cy="26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2C3742F-3314-43A6-AA67-84F45D42B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118508"/>
            <a:ext cx="9361714" cy="6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536" y="2700866"/>
            <a:ext cx="1668235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369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29" y="2700866"/>
            <a:ext cx="6876142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375447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What is it? Why build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8080828" cy="41063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Bluetooth OBD-II diagnostic tool with rechargeable touchscreen handheld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Diagnose check engine lights or other malfunctions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Monitor speed, temperatures, and pressures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Perfect for home mechanics or hobbyists, professionals too</a:t>
            </a:r>
          </a:p>
          <a:p>
            <a:pPr lvl="1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Low cost and open source</a:t>
            </a:r>
          </a:p>
        </p:txBody>
      </p:sp>
      <p:pic>
        <p:nvPicPr>
          <p:cNvPr id="9" name="Picture 8" descr="A picture containing object, meter, clock&#10;&#10;Description automatically generated">
            <a:extLst>
              <a:ext uri="{FF2B5EF4-FFF2-40B4-BE49-F238E27FC236}">
                <a16:creationId xmlns:a16="http://schemas.microsoft.com/office/drawing/2014/main" id="{8C01112F-B1D0-4945-AAF5-88EC0C510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71" y="3245152"/>
            <a:ext cx="2773818" cy="1849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5AF8E-DD8E-44BF-A815-8C0890801C3A}"/>
              </a:ext>
            </a:extLst>
          </p:cNvPr>
          <p:cNvSpPr txBox="1"/>
          <p:nvPr/>
        </p:nvSpPr>
        <p:spPr>
          <a:xfrm>
            <a:off x="11221137" y="5094364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  <a:hlinkClick r:id="rId3"/>
              </a:rPr>
              <a:t>Source</a:t>
            </a:r>
            <a:endParaRPr 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32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How is it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8080828" cy="41063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Commercial options: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Cheap Bluetooth readers</a:t>
            </a:r>
            <a:endParaRPr lang="en-US" sz="2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Made to connect to phone apps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Likely uses a clone of the real IC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Expensive Wi-Fi or Bluetooth readers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Costly, easily $500 or more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Tailored more towards professionals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Bloated with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AF8E-DD8E-44BF-A815-8C0890801C3A}"/>
              </a:ext>
            </a:extLst>
          </p:cNvPr>
          <p:cNvSpPr txBox="1"/>
          <p:nvPr/>
        </p:nvSpPr>
        <p:spPr>
          <a:xfrm>
            <a:off x="10466397" y="6299048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  <a:hlinkClick r:id="rId2"/>
              </a:rPr>
              <a:t>Source</a:t>
            </a:r>
            <a:endParaRPr 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63BD50-7A3A-40AD-85E6-F90C90F2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73" y="4056853"/>
            <a:ext cx="2197660" cy="2191547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AA98EB1-7385-4650-903D-B5397F1B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35" y="2065867"/>
            <a:ext cx="1895798" cy="1307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CF708-7EF3-48E8-92FF-C46B66509C19}"/>
              </a:ext>
            </a:extLst>
          </p:cNvPr>
          <p:cNvSpPr txBox="1"/>
          <p:nvPr/>
        </p:nvSpPr>
        <p:spPr>
          <a:xfrm>
            <a:off x="8995981" y="3429000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  <a:hlinkClick r:id="rId5"/>
              </a:rPr>
              <a:t>Source</a:t>
            </a:r>
            <a:endParaRPr 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66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How is it different?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33639"/>
            <a:ext cx="6629399" cy="471593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Existing projects: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“OBD-Pi”</a:t>
            </a:r>
            <a:endParaRPr lang="en-US" sz="2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Uses prebuilt OBD-II Bluetooth reader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Uses aftermarket stereo head unit for display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“M3 Pi”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Uses prebuilt OBD-II Bluetooth reader with different interpreter (STN1110 vs. ELM327)</a:t>
            </a:r>
          </a:p>
          <a:p>
            <a:pPr lvl="2"/>
            <a:r>
              <a:rPr lang="en-US" sz="24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Touchscreen and Raspberry Pi embedded permanently into dash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52973C-D6D2-4050-BC71-2B19F088FFC0}"/>
              </a:ext>
            </a:extLst>
          </p:cNvPr>
          <p:cNvSpPr txBox="1">
            <a:spLocks/>
          </p:cNvSpPr>
          <p:nvPr/>
        </p:nvSpPr>
        <p:spPr>
          <a:xfrm>
            <a:off x="7798260" y="1833639"/>
            <a:ext cx="4049486" cy="314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My project:</a:t>
            </a:r>
            <a:endParaRPr lang="en-US" sz="24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Custom OBD-II circuit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Wireless, rechargeable, touchscreen handheld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All schematics, documents, and code open source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F2C755-EA59-49D5-ADC7-AA04FF6B999D}"/>
              </a:ext>
            </a:extLst>
          </p:cNvPr>
          <p:cNvCxnSpPr>
            <a:cxnSpLocks/>
          </p:cNvCxnSpPr>
          <p:nvPr/>
        </p:nvCxnSpPr>
        <p:spPr>
          <a:xfrm flipV="1">
            <a:off x="7620002" y="1833639"/>
            <a:ext cx="0" cy="448007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45C440-F06B-435D-B6DC-D64B68AC4937}"/>
              </a:ext>
            </a:extLst>
          </p:cNvPr>
          <p:cNvSpPr txBox="1"/>
          <p:nvPr/>
        </p:nvSpPr>
        <p:spPr>
          <a:xfrm>
            <a:off x="9116568" y="5815987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  <a:hlinkClick r:id="rId2"/>
              </a:rPr>
              <a:t>OBD-Pi</a:t>
            </a:r>
            <a:endParaRPr 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9D36BF-D03A-4616-AF68-3806809F587C}"/>
              </a:ext>
            </a:extLst>
          </p:cNvPr>
          <p:cNvSpPr txBox="1"/>
          <p:nvPr/>
        </p:nvSpPr>
        <p:spPr>
          <a:xfrm>
            <a:off x="10164085" y="5815986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  <a:hlinkClick r:id="rId3"/>
              </a:rPr>
              <a:t>M3 Pi</a:t>
            </a:r>
            <a:endParaRPr 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3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System Block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FDE7572-64AA-45E0-933C-0E376C8F5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08" y="1926618"/>
            <a:ext cx="8173584" cy="45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7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What will It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DB092-7426-450D-B7A9-67043F47FF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2" y="2065867"/>
            <a:ext cx="378904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1D1D7-5D6F-4415-AAFC-DF05735D4C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37" y="4589992"/>
            <a:ext cx="3790950" cy="184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2271B21-7ECB-4CE3-933D-4687456A53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1" t="18776" r="26536" b="25815"/>
          <a:stretch/>
        </p:blipFill>
        <p:spPr>
          <a:xfrm>
            <a:off x="5432786" y="2065867"/>
            <a:ext cx="5137699" cy="4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5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Functionality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600370" cy="410633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Read and clear diagnostic codes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Tap on a code to read description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Read and display information like speed, pressures, and temperatures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Touchscreen and rechargeable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USB-C charger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Battery level indicator</a:t>
            </a:r>
          </a:p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Bluetooth 4.0+</a:t>
            </a:r>
          </a:p>
          <a:p>
            <a:endParaRPr lang="en-US" sz="28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B997D-17CB-48A2-A2DE-2BBCED3A9C0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9050" r="13311" b="11596"/>
          <a:stretch/>
        </p:blipFill>
        <p:spPr bwMode="auto">
          <a:xfrm>
            <a:off x="7386668" y="2467427"/>
            <a:ext cx="4119531" cy="296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3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9DA3-3631-4AD1-AFAA-FAC34E51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809512" cy="4639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1.	The system shall work with the 2008 Nissan Altima OBD-II protocol, ISO15765-4 (CAN-BUS.)</a:t>
            </a:r>
          </a:p>
          <a:p>
            <a:pPr marL="971550" lvl="1" indent="-514350">
              <a:buAutoNum type="alphaLcPeriod"/>
            </a:pPr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Other vehicles that use the same protocol may work with the system, however it is not required.</a:t>
            </a:r>
          </a:p>
          <a:p>
            <a:pPr marL="457200" lvl="1" indent="0">
              <a:buNone/>
            </a:pPr>
            <a:endParaRPr lang="en-US" sz="26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  <a:p>
            <a:pPr marL="0" indent="0">
              <a:buNone/>
            </a:pPr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4.	The system shall use Bluetooth 4.0 or greater for data transfer.</a:t>
            </a:r>
          </a:p>
          <a:p>
            <a:pPr marL="457200" lvl="1" indent="0">
              <a:buNone/>
            </a:pPr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a.	The Bluetooth version shall be 4.0 or greater because previous versions do not support Bluetooth Low Energy (BLE.) The range of the connection is also improved with newer versions.</a:t>
            </a:r>
          </a:p>
          <a:p>
            <a:pPr marL="0" indent="0">
              <a:buNone/>
            </a:pPr>
            <a:endParaRPr lang="en-US" sz="2800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23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D3E-A591-45D1-A440-EE8E056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Component Selection – Computer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D4FF4F-465D-48F7-AAA4-A0A9863E2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53576"/>
              </p:ext>
            </p:extLst>
          </p:nvPr>
        </p:nvGraphicFramePr>
        <p:xfrm>
          <a:off x="685801" y="1840895"/>
          <a:ext cx="7964712" cy="474046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96655">
                  <a:extLst>
                    <a:ext uri="{9D8B030D-6E8A-4147-A177-3AD203B41FA5}">
                      <a16:colId xmlns:a16="http://schemas.microsoft.com/office/drawing/2014/main" val="3062121757"/>
                    </a:ext>
                  </a:extLst>
                </a:gridCol>
                <a:gridCol w="2685701">
                  <a:extLst>
                    <a:ext uri="{9D8B030D-6E8A-4147-A177-3AD203B41FA5}">
                      <a16:colId xmlns:a16="http://schemas.microsoft.com/office/drawing/2014/main" val="2858705612"/>
                    </a:ext>
                  </a:extLst>
                </a:gridCol>
                <a:gridCol w="2225340">
                  <a:extLst>
                    <a:ext uri="{9D8B030D-6E8A-4147-A177-3AD203B41FA5}">
                      <a16:colId xmlns:a16="http://schemas.microsoft.com/office/drawing/2014/main" val="4186345142"/>
                    </a:ext>
                  </a:extLst>
                </a:gridCol>
                <a:gridCol w="1757016">
                  <a:extLst>
                    <a:ext uri="{9D8B030D-6E8A-4147-A177-3AD203B41FA5}">
                      <a16:colId xmlns:a16="http://schemas.microsoft.com/office/drawing/2014/main" val="1231051182"/>
                    </a:ext>
                  </a:extLst>
                </a:gridCol>
              </a:tblGrid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</a:rPr>
                        <a:t>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Raspberry Pi 4 Model 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Raspberry Pi Zero 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BananaPi-M3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252606145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</a:rPr>
                        <a:t>Price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$35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826566441"/>
                  </a:ext>
                </a:extLst>
              </a:tr>
              <a:tr h="740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Processor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Broadcom BCM2711 (Quad core Cortex-A72 ARM v8), 64-bit, 1.5GHz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Broadcom BCM2835 (Single core ARM1176JZFS), 1GHz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Realtek RTD1395 (Quad core Cortex-A53), 64-bit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2173131956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Storage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MicroSD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MicroSD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8GB eMMC + MicroSD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3372857869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Memory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2GB LPDDR4-3200 SDRAM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512MB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1GB DDR4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1361826667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Wireless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Wi-Fi and Bluetooth 5.0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Wi-Fi and Bluetooth 4.1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Wi-Fi and Bluetooth 4.2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4056187311"/>
                  </a:ext>
                </a:extLst>
              </a:tr>
              <a:tr h="740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I/O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(2) USB 3.0, (2) USB 2.0, (2) Micro HDMI, DSI, CSI, 3.5mm A/V, Ethernet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Mini HDMI, USB OTG, CSI, Composite video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(4) USB 2.0, M.2, 3.5mm, HDMI, Ethernet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2286431302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GPIO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40-pin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40-pin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28-pin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3998491817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USB/Power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USB-C, 5V/3A+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Micro-USB, 5V/2A+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USB-C, 5V/2A+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2432878342"/>
                  </a:ext>
                </a:extLst>
              </a:tr>
              <a:tr h="379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</a:rPr>
                        <a:t>Other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OpenGL ES 3.0 graphics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OpenGL ES 1.1/2.0 graphics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207" marR="60207" marT="32334" marB="32334" anchor="ctr"/>
                </a:tc>
                <a:extLst>
                  <a:ext uri="{0D108BD9-81ED-4DB2-BD59-A6C34878D82A}">
                    <a16:rowId xmlns:a16="http://schemas.microsoft.com/office/drawing/2014/main" val="3353028077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0CCC88-AF0D-4166-9051-0E6BD17B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597" y="2142067"/>
            <a:ext cx="3296101" cy="41063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Why Pi 4?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Already owned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Well documented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Generous I/O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DSI display</a:t>
            </a:r>
          </a:p>
          <a:p>
            <a:pPr lvl="1"/>
            <a:r>
              <a:rPr lang="en-US" sz="2600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Bluetooth 5.0</a:t>
            </a:r>
          </a:p>
        </p:txBody>
      </p:sp>
    </p:spTree>
    <p:extLst>
      <p:ext uri="{BB962C8B-B14F-4D97-AF65-F5344CB8AC3E}">
        <p14:creationId xmlns:p14="http://schemas.microsoft.com/office/powerpoint/2010/main" val="4047789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157</TotalTime>
  <Words>771</Words>
  <Application>Microsoft Office PowerPoint</Application>
  <PresentationFormat>Widescreen</PresentationFormat>
  <Paragraphs>186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Kozuka Gothic Pro H</vt:lpstr>
      <vt:lpstr>Kozuka Gothic Pro L</vt:lpstr>
      <vt:lpstr>Kozuka Gothic Pro M</vt:lpstr>
      <vt:lpstr>Arial</vt:lpstr>
      <vt:lpstr>Calibri</vt:lpstr>
      <vt:lpstr>Calibri Light</vt:lpstr>
      <vt:lpstr>Century Schoolbook</vt:lpstr>
      <vt:lpstr>Symbol</vt:lpstr>
      <vt:lpstr>Celestial</vt:lpstr>
      <vt:lpstr>Design Review</vt:lpstr>
      <vt:lpstr>What is it? Why build it?</vt:lpstr>
      <vt:lpstr>How is it different?</vt:lpstr>
      <vt:lpstr>How is it different? (continued)</vt:lpstr>
      <vt:lpstr>System Block Diagram</vt:lpstr>
      <vt:lpstr>What will It look like?</vt:lpstr>
      <vt:lpstr>Functionality and Features</vt:lpstr>
      <vt:lpstr>Requirements</vt:lpstr>
      <vt:lpstr>Component Selection – Computer</vt:lpstr>
      <vt:lpstr>Component Selection – OBD-II interface</vt:lpstr>
      <vt:lpstr>Component Selection – Bluetooth</vt:lpstr>
      <vt:lpstr>Schedule – Trello</vt:lpstr>
      <vt:lpstr>Progress so far</vt:lpstr>
      <vt:lpstr>Progress so far (continued)</vt:lpstr>
      <vt:lpstr>PowerPoint Presentation</vt:lpstr>
      <vt:lpstr>Demo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Zak Rowland</dc:creator>
  <cp:lastModifiedBy>Zak Rowland</cp:lastModifiedBy>
  <cp:revision>19</cp:revision>
  <dcterms:created xsi:type="dcterms:W3CDTF">2020-11-23T20:12:36Z</dcterms:created>
  <dcterms:modified xsi:type="dcterms:W3CDTF">2020-11-23T22:50:53Z</dcterms:modified>
</cp:coreProperties>
</file>